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notesMasterIdLst>
    <p:notesMasterId r:id="rId18"/>
  </p:notesMasterIdLst>
  <p:sldIdLst>
    <p:sldId id="256" r:id="rId2"/>
    <p:sldId id="263" r:id="rId3"/>
    <p:sldId id="259" r:id="rId4"/>
    <p:sldId id="261" r:id="rId5"/>
    <p:sldId id="262" r:id="rId6"/>
    <p:sldId id="260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69107"/>
  </p:normalViewPr>
  <p:slideViewPr>
    <p:cSldViewPr snapToGrid="0" snapToObjects="1">
      <p:cViewPr varScale="1">
        <p:scale>
          <a:sx n="56" d="100"/>
          <a:sy n="56" d="100"/>
        </p:scale>
        <p:origin x="83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095D6-A663-7349-8B9D-A172ADD14B2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6620B-3244-F243-975A-D3FEA84E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6620B-3244-F243-975A-D3FEA84E3F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84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6620B-3244-F243-975A-D3FEA84E3F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9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6620B-3244-F243-975A-D3FEA84E3F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6620B-3244-F243-975A-D3FEA84E3F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78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6620B-3244-F243-975A-D3FEA84E3F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0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6620B-3244-F243-975A-D3FEA84E3FB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9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62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4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7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2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3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1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6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8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0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2000"/>
                <a:lumOff val="98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79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Dealing with Conflict and </a:t>
            </a:r>
            <a:br>
              <a:rPr lang="en-US" sz="6000" b="1" dirty="0" smtClean="0"/>
            </a:br>
            <a:r>
              <a:rPr lang="en-US" sz="6000" b="1" dirty="0" smtClean="0"/>
              <a:t>Maintaining Faculty Morale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442364"/>
            <a:ext cx="658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IAL 2017: Dealing with Conflict and Maintaining Faculty Morale</a:t>
            </a:r>
          </a:p>
        </p:txBody>
      </p:sp>
    </p:spTree>
    <p:extLst>
      <p:ext uri="{BB962C8B-B14F-4D97-AF65-F5344CB8AC3E}">
        <p14:creationId xmlns:p14="http://schemas.microsoft.com/office/powerpoint/2010/main" val="10954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take it personally, even when it is meant to be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take it personally, the only person who will suffer will be you. 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It will impact your judgment.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It will cloud your vision for the department.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It will lower your morale.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It will take a toll on you both mentally and physically.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</a:t>
            </a:r>
            <a:r>
              <a:rPr lang="fr-FR" dirty="0"/>
              <a:t>’</a:t>
            </a:r>
            <a:r>
              <a:rPr lang="en-US" dirty="0"/>
              <a:t>t get </a:t>
            </a:r>
            <a:r>
              <a:rPr lang="en-US" dirty="0" smtClean="0"/>
              <a:t>angry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back—delay or reschedule the meeting, delay responding to the e-mail.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all else fails, use Larry’s technique!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 your unit and university governance documents </a:t>
            </a:r>
            <a:r>
              <a:rPr lang="en-US" dirty="0" smtClean="0"/>
              <a:t>thoroughly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Departmental and College By-Laws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Departmental Faculty Handbook, University Faculty Handbook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Collective Bargaining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willing to have the hard </a:t>
            </a:r>
            <a:r>
              <a:rPr lang="en-US" dirty="0" smtClean="0"/>
              <a:t>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Active Listening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Recognizing that the real issue may have nothing to do with the issue at hand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Be as fair and as unbiased as possible in dealing with all your faculty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Be clear about your decisions and the results of the meeting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Follow the meeting with a summation so that all parties are clear and so that there is an historical record.</a:t>
            </a:r>
          </a:p>
          <a:p>
            <a:pPr>
              <a:buFont typeface="Wingdings" charset="2"/>
              <a:buChar char="q"/>
            </a:pPr>
            <a:endParaRPr lang="en-US" dirty="0"/>
          </a:p>
          <a:p>
            <a:pPr>
              <a:buFont typeface="Wingdings" charset="2"/>
              <a:buChar char="q"/>
            </a:pPr>
            <a:r>
              <a:rPr lang="en-US" i="1" dirty="0" smtClean="0"/>
              <a:t>Important points:</a:t>
            </a:r>
          </a:p>
          <a:p>
            <a:pPr lvl="1">
              <a:buFont typeface="Wingdings" charset="2"/>
              <a:buChar char="q"/>
            </a:pPr>
            <a:r>
              <a:rPr lang="en-US" i="1" dirty="0" smtClean="0"/>
              <a:t>Be aware of the emotional climate</a:t>
            </a:r>
          </a:p>
          <a:p>
            <a:pPr lvl="1">
              <a:buFont typeface="Wingdings" charset="2"/>
              <a:buChar char="q"/>
            </a:pPr>
            <a:r>
              <a:rPr lang="en-US" i="1" dirty="0" smtClean="0"/>
              <a:t>Stay focused on the problem</a:t>
            </a:r>
          </a:p>
          <a:p>
            <a:pPr lvl="1">
              <a:buFont typeface="Wingdings" charset="2"/>
              <a:buChar char="q"/>
            </a:pPr>
            <a:r>
              <a:rPr lang="en-US" i="1" dirty="0" smtClean="0"/>
              <a:t>Do not allow name calling</a:t>
            </a:r>
          </a:p>
          <a:p>
            <a:pPr lvl="1">
              <a:buFont typeface="Wingdings" charset="2"/>
              <a:buChar char="q"/>
            </a:pPr>
            <a:r>
              <a:rPr lang="en-US" i="1" dirty="0" smtClean="0"/>
              <a:t>Develop alternative solutions</a:t>
            </a:r>
          </a:p>
          <a:p>
            <a:pPr lvl="1">
              <a:buFont typeface="Wingdings" charset="2"/>
              <a:buChar char="q"/>
            </a:pPr>
            <a:r>
              <a:rPr lang="en-US" i="1" dirty="0" smtClean="0"/>
              <a:t>Be clear about what should happen after the meeting</a:t>
            </a:r>
          </a:p>
          <a:p>
            <a:pPr lvl="1">
              <a:buFont typeface="Wingdings" charset="2"/>
              <a:buChar char="q"/>
            </a:pPr>
            <a:r>
              <a:rPr lang="en-US" i="1" dirty="0" smtClean="0"/>
              <a:t>If necessary, don’t let them leave the meeting without a back-up plan</a:t>
            </a:r>
          </a:p>
        </p:txBody>
      </p:sp>
    </p:spTree>
    <p:extLst>
      <p:ext uri="{BB962C8B-B14F-4D97-AF65-F5344CB8AC3E}">
        <p14:creationId xmlns:p14="http://schemas.microsoft.com/office/powerpoint/2010/main" val="17832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Hold your own counsel in the academic environment and </a:t>
            </a:r>
            <a:r>
              <a:rPr lang="en-US" dirty="0" smtClean="0"/>
              <a:t>elsewhere.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 willing to seek advice or help when </a:t>
            </a:r>
            <a:r>
              <a:rPr lang="en-US" dirty="0" smtClean="0"/>
              <a:t>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The Dean (sometimes)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Office of Diversity, Inclusion, </a:t>
            </a:r>
            <a:r>
              <a:rPr lang="en-US" smtClean="0"/>
              <a:t>Equal Opportunity</a:t>
            </a:r>
            <a:endParaRPr lang="en-US" dirty="0" smtClean="0"/>
          </a:p>
          <a:p>
            <a:pPr>
              <a:buFont typeface="Wingdings" charset="2"/>
              <a:buChar char="q"/>
            </a:pPr>
            <a:r>
              <a:rPr lang="en-US" dirty="0" smtClean="0"/>
              <a:t>Ombudsperson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University Legal</a:t>
            </a:r>
          </a:p>
        </p:txBody>
      </p:sp>
    </p:spTree>
    <p:extLst>
      <p:ext uri="{BB962C8B-B14F-4D97-AF65-F5344CB8AC3E}">
        <p14:creationId xmlns:p14="http://schemas.microsoft.com/office/powerpoint/2010/main" val="2344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 </a:t>
            </a:r>
            <a:r>
              <a:rPr lang="en-US" dirty="0" smtClean="0"/>
              <a:t>confidant </a:t>
            </a:r>
            <a:r>
              <a:rPr lang="en-US" dirty="0"/>
              <a:t>and sounding board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2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“The choice for an administrator is not </a:t>
            </a:r>
            <a:r>
              <a:rPr lang="en-US" sz="5400" i="1" dirty="0" smtClean="0"/>
              <a:t>will </a:t>
            </a:r>
            <a:r>
              <a:rPr lang="en-US" sz="5400" dirty="0" smtClean="0"/>
              <a:t>we deal with difficult people </a:t>
            </a:r>
            <a:r>
              <a:rPr lang="en-US" sz="5400" i="1" dirty="0" smtClean="0"/>
              <a:t>[conflict] </a:t>
            </a:r>
            <a:r>
              <a:rPr lang="en-US" sz="5400" dirty="0" smtClean="0"/>
              <a:t>but </a:t>
            </a:r>
            <a:r>
              <a:rPr lang="en-US" sz="5400" i="1" dirty="0" smtClean="0"/>
              <a:t>how</a:t>
            </a:r>
            <a:r>
              <a:rPr lang="en-US" sz="5400" dirty="0" smtClean="0"/>
              <a:t> we will deal with them.”</a:t>
            </a:r>
          </a:p>
          <a:p>
            <a:endParaRPr lang="en-US" dirty="0"/>
          </a:p>
          <a:p>
            <a:pPr algn="r"/>
            <a:r>
              <a:rPr lang="en-US" dirty="0" smtClean="0"/>
              <a:t>--Bissell: “Handling Conflict with Difficulty Faculty: Tools for Maintaining Your Sanity and Your Dignity.”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and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2936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Strategic plan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Assessment plans processes</a:t>
            </a:r>
            <a:endParaRPr lang="en-US" dirty="0"/>
          </a:p>
          <a:p>
            <a:pPr>
              <a:buFont typeface="Wingdings" charset="2"/>
              <a:buChar char="q"/>
            </a:pPr>
            <a:r>
              <a:rPr lang="en-US" dirty="0" smtClean="0"/>
              <a:t>Curricular development and reform</a:t>
            </a:r>
          </a:p>
        </p:txBody>
      </p:sp>
    </p:spTree>
    <p:extLst>
      <p:ext uri="{BB962C8B-B14F-4D97-AF65-F5344CB8AC3E}">
        <p14:creationId xmlns:p14="http://schemas.microsoft.com/office/powerpoint/2010/main" val="2680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 and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everything is solved,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“Conflict arises when individuals find themselves needing one another in some way.”</a:t>
            </a:r>
          </a:p>
          <a:p>
            <a:pPr algn="r"/>
            <a:r>
              <a:rPr lang="en-US" dirty="0" smtClean="0"/>
              <a:t>--Berryman-Fink, </a:t>
            </a:r>
            <a:r>
              <a:rPr lang="en-US" i="1" dirty="0" smtClean="0"/>
              <a:t>Mending the Cracks in the Ivory Tower: Strategies for Conflict Management in Higher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will be personal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Faculty member with student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Faculty member with administrators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Faculty member with Faculty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it important to address the conflict earlier rather than later?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Consequences of not doing so</a:t>
            </a:r>
            <a:endParaRPr lang="en-US" dirty="0" smtClean="0"/>
          </a:p>
          <a:p>
            <a:pPr>
              <a:buFont typeface="Wingdings" charset="2"/>
              <a:buChar char="q"/>
            </a:pPr>
            <a:r>
              <a:rPr lang="en-US" dirty="0" smtClean="0"/>
              <a:t>The conflict will grow beneath the surface and fester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Lack of trust will grow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Complaints will increase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Faculty will start to avoid meetings where the other person will be or where there is a chance for the issue to erupt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There will be an increase in sarcasm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Productivity in the department will decrease as will the general morale</a:t>
            </a:r>
          </a:p>
        </p:txBody>
      </p:sp>
    </p:spTree>
    <p:extLst>
      <p:ext uri="{BB962C8B-B14F-4D97-AF65-F5344CB8AC3E}">
        <p14:creationId xmlns:p14="http://schemas.microsoft.com/office/powerpoint/2010/main" val="8975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45178"/>
            <a:ext cx="10058400" cy="4023360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Address the issue when it becomes apparent that it will not resolve without your action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Don’t take it personally, even when it is meant to be.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get angry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Know your unit and university governance documents thoroughly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Be willing to have the hard conversations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Hold your own counsel in the academic environment and elsewhere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Be willing to seek advice or help when needed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Find a confident and sounding board.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603</TotalTime>
  <Words>561</Words>
  <Application>Microsoft Office PowerPoint</Application>
  <PresentationFormat>Widescreen</PresentationFormat>
  <Paragraphs>77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Wingdings</vt:lpstr>
      <vt:lpstr>Retrospect</vt:lpstr>
      <vt:lpstr>Dealing with Conflict and  Maintaining Faculty Morale</vt:lpstr>
      <vt:lpstr>PowerPoint Presentation</vt:lpstr>
      <vt:lpstr>Order and Process</vt:lpstr>
      <vt:lpstr>Future Planning</vt:lpstr>
      <vt:lpstr>Transparency and Participation</vt:lpstr>
      <vt:lpstr>So everything is solved, right?</vt:lpstr>
      <vt:lpstr>There will be personal conflicts</vt:lpstr>
      <vt:lpstr>Why is it important to address the conflict earlier rather than later?</vt:lpstr>
      <vt:lpstr>Other important things to remember</vt:lpstr>
      <vt:lpstr>Don’t take it personally, even when it is meant to be.</vt:lpstr>
      <vt:lpstr>Don’t get angry</vt:lpstr>
      <vt:lpstr>Know your unit and university governance documents thoroughly</vt:lpstr>
      <vt:lpstr>Be willing to have the hard conversations</vt:lpstr>
      <vt:lpstr>Hold your own counsel in the academic environment and elsewhere.</vt:lpstr>
      <vt:lpstr>Be willing to seek advice or help when needed</vt:lpstr>
      <vt:lpstr>Find a confidant and sounding board.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Conflict and  Maintaining Faculty Morale</dc:title>
  <dc:creator>Karen Bryan</dc:creator>
  <cp:lastModifiedBy>Blankenship, Anne</cp:lastModifiedBy>
  <cp:revision>33</cp:revision>
  <dcterms:created xsi:type="dcterms:W3CDTF">2017-05-31T15:02:59Z</dcterms:created>
  <dcterms:modified xsi:type="dcterms:W3CDTF">2017-06-15T11:14:34Z</dcterms:modified>
</cp:coreProperties>
</file>